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441" r:id="rId5"/>
    <p:sldId id="540" r:id="rId6"/>
    <p:sldId id="442" r:id="rId7"/>
    <p:sldId id="343" r:id="rId8"/>
    <p:sldId id="443" r:id="rId9"/>
    <p:sldId id="444" r:id="rId10"/>
    <p:sldId id="445" r:id="rId11"/>
    <p:sldId id="380" r:id="rId12"/>
    <p:sldId id="547" r:id="rId13"/>
    <p:sldId id="548" r:id="rId14"/>
    <p:sldId id="549" r:id="rId15"/>
    <p:sldId id="546" r:id="rId16"/>
    <p:sldId id="545" r:id="rId17"/>
    <p:sldId id="551" r:id="rId18"/>
    <p:sldId id="552" r:id="rId19"/>
    <p:sldId id="550" r:id="rId20"/>
    <p:sldId id="542" r:id="rId21"/>
    <p:sldId id="348"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researchgate.net/publication/339347740_Facial_emotion_recognition_using_convolutional_neural_networks_FERC" TargetMode="External"/><Relationship Id="rId7" Type="http://schemas.openxmlformats.org/officeDocument/2006/relationships/hyperlink" Target="https://ieeexplore.ieee.org/document/8673352"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papers.ssrn.com/sol3/papers.cfm?abstract_id=3833759" TargetMode="External"/><Relationship Id="rId5" Type="http://schemas.openxmlformats.org/officeDocument/2006/relationships/hyperlink" Target="http://cs231n.stanford.edu/reports/2016/pdfs/005_Report.pdf" TargetMode="External"/><Relationship Id="rId4" Type="http://schemas.openxmlformats.org/officeDocument/2006/relationships/hyperlink" Target="https://ieeexplore.ieee.org/document/9825223"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Face Emotion and Age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2102278"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p>
          <a:p>
            <a:pPr marR="0" lvl="0" rtl="0">
              <a:lnSpc>
                <a:spcPct val="100000"/>
              </a:lnSpc>
              <a:spcBef>
                <a:spcPts val="0"/>
              </a:spcBef>
              <a:spcAft>
                <a:spcPts val="200"/>
              </a:spcAft>
            </a:pPr>
            <a:r>
              <a:rPr lang="en-US" sz="1100" dirty="0">
                <a:solidFill>
                  <a:schemeClr val="bg1"/>
                </a:solidFill>
              </a:rPr>
              <a:t>College Name</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digital face images.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1800</a:t>
            </a: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five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Anger, Happy, Neutral, Sad, Surprise</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classes has around 350 images</a:t>
            </a: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Image Preprocessing:</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0928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latin typeface="+mn-lt"/>
              </a:rPr>
              <a:t>We have used CV2 for digital image processing.</a:t>
            </a:r>
          </a:p>
          <a:p>
            <a:pPr marL="173736" indent="-173736">
              <a:spcAft>
                <a:spcPts val="800"/>
              </a:spcAft>
              <a:buClr>
                <a:srgbClr val="213163"/>
              </a:buClr>
              <a:buFont typeface="Arial" panose="020B0604020202020204" pitchFamily="34" charset="0"/>
              <a:buChar char="•"/>
            </a:pPr>
            <a:r>
              <a:rPr lang="en-US" dirty="0">
                <a:latin typeface="+mn-lt"/>
              </a:rPr>
              <a:t>The preprocessing is done in 2 steps,</a:t>
            </a:r>
          </a:p>
          <a:p>
            <a:pPr marL="356616" indent="-173736">
              <a:spcAft>
                <a:spcPts val="800"/>
              </a:spcAft>
              <a:buClr>
                <a:srgbClr val="213163"/>
              </a:buClr>
              <a:buFont typeface="Arial" panose="020B0604020202020204" pitchFamily="34" charset="0"/>
              <a:buChar char="•"/>
            </a:pPr>
            <a:r>
              <a:rPr lang="en-US" dirty="0" err="1">
                <a:latin typeface="+mn-lt"/>
              </a:rPr>
              <a:t>Grayscalying</a:t>
            </a:r>
            <a:r>
              <a:rPr lang="en-US" dirty="0">
                <a:latin typeface="+mn-lt"/>
              </a:rPr>
              <a:t>,</a:t>
            </a:r>
          </a:p>
          <a:p>
            <a:pPr marL="356616" indent="-173736">
              <a:spcAft>
                <a:spcPts val="800"/>
              </a:spcAft>
              <a:buClr>
                <a:srgbClr val="213163"/>
              </a:buClr>
              <a:buFont typeface="Arial" panose="020B0604020202020204" pitchFamily="34" charset="0"/>
              <a:buChar char="•"/>
            </a:pPr>
            <a:r>
              <a:rPr lang="en-US" dirty="0">
                <a:latin typeface="+mn-lt"/>
              </a:rPr>
              <a:t>Resizing</a:t>
            </a:r>
          </a:p>
          <a:p>
            <a:pPr marL="173736" indent="-173736">
              <a:spcAft>
                <a:spcPts val="800"/>
              </a:spcAft>
              <a:buClr>
                <a:srgbClr val="213163"/>
              </a:buClr>
              <a:buFont typeface="Arial" panose="020B0604020202020204" pitchFamily="34" charset="0"/>
              <a:buChar char="•"/>
            </a:pPr>
            <a:r>
              <a:rPr lang="en-US" dirty="0" err="1">
                <a:latin typeface="+mn-lt"/>
              </a:rPr>
              <a:t>Grayscaling</a:t>
            </a:r>
            <a:r>
              <a:rPr lang="en-US" dirty="0">
                <a:latin typeface="+mn-lt"/>
              </a:rPr>
              <a:t> is done using cv2.IMREAD_GRAYSCALE function.</a:t>
            </a:r>
          </a:p>
          <a:p>
            <a:pPr marL="173736" indent="-173736">
              <a:spcAft>
                <a:spcPts val="800"/>
              </a:spcAft>
              <a:buClr>
                <a:srgbClr val="213163"/>
              </a:buClr>
              <a:buFont typeface="Arial" panose="020B0604020202020204" pitchFamily="34" charset="0"/>
              <a:buChar char="•"/>
            </a:pPr>
            <a:r>
              <a:rPr lang="en-US" dirty="0">
                <a:latin typeface="+mn-lt"/>
              </a:rPr>
              <a:t>Resizing the image to a (256,256) size using cv2.resize(</a:t>
            </a:r>
            <a:r>
              <a:rPr lang="en-US" dirty="0" err="1">
                <a:latin typeface="+mn-lt"/>
              </a:rPr>
              <a:t>img</a:t>
            </a:r>
            <a:r>
              <a:rPr lang="en-US" dirty="0">
                <a:latin typeface="+mn-lt"/>
              </a:rPr>
              <a:t>, function</a:t>
            </a:r>
            <a:r>
              <a:rPr lang="en-US" dirty="0">
                <a:solidFill>
                  <a:schemeClr val="tx1"/>
                </a:solidFill>
                <a:latin typeface="+mn-lt"/>
              </a:rPr>
              <a:t>.</a:t>
            </a:r>
            <a:r>
              <a:rPr lang="en-US" sz="1400" spc="1" dirty="0">
                <a:solidFill>
                  <a:schemeClr val="tx1"/>
                </a:solidFill>
                <a:latin typeface="+mn-lt"/>
              </a:rPr>
              <a:t>(256, 256))</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8B6D3B9E-06BD-BF72-4418-CD55FF7CA63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Pre-processed Image:</a:t>
            </a:r>
          </a:p>
        </p:txBody>
      </p:sp>
      <p:grpSp>
        <p:nvGrpSpPr>
          <p:cNvPr id="9" name="Group 8">
            <a:extLst>
              <a:ext uri="{FF2B5EF4-FFF2-40B4-BE49-F238E27FC236}">
                <a16:creationId xmlns:a16="http://schemas.microsoft.com/office/drawing/2014/main" id="{7A54621F-D334-78E2-AC4A-988C81A8DB99}"/>
              </a:ext>
            </a:extLst>
          </p:cNvPr>
          <p:cNvGrpSpPr/>
          <p:nvPr/>
        </p:nvGrpSpPr>
        <p:grpSpPr>
          <a:xfrm>
            <a:off x="830580" y="1636824"/>
            <a:ext cx="7482840" cy="2292571"/>
            <a:chOff x="830580" y="1636824"/>
            <a:chExt cx="7482840" cy="2292571"/>
          </a:xfrm>
        </p:grpSpPr>
        <p:sp>
          <p:nvSpPr>
            <p:cNvPr id="7" name="Freeform 11">
              <a:extLst>
                <a:ext uri="{FF2B5EF4-FFF2-40B4-BE49-F238E27FC236}">
                  <a16:creationId xmlns:a16="http://schemas.microsoft.com/office/drawing/2014/main" id="{1473FE5F-F1D4-FC00-E092-4C7D3581FF12}"/>
                </a:ext>
              </a:extLst>
            </p:cNvPr>
            <p:cNvSpPr/>
            <p:nvPr/>
          </p:nvSpPr>
          <p:spPr>
            <a:xfrm>
              <a:off x="1075448" y="1636824"/>
              <a:ext cx="6993102" cy="2292571"/>
            </a:xfrm>
            <a:custGeom>
              <a:avLst/>
              <a:gdLst/>
              <a:ahLst/>
              <a:cxnLst/>
              <a:rect l="l" t="t" r="r" b="b"/>
              <a:pathLst>
                <a:path w="6993102" h="2292571">
                  <a:moveTo>
                    <a:pt x="0" y="0"/>
                  </a:moveTo>
                  <a:lnTo>
                    <a:pt x="6993102" y="0"/>
                  </a:lnTo>
                  <a:lnTo>
                    <a:pt x="6993102" y="2292570"/>
                  </a:lnTo>
                  <a:lnTo>
                    <a:pt x="0" y="2292570"/>
                  </a:lnTo>
                  <a:lnTo>
                    <a:pt x="0" y="0"/>
                  </a:lnTo>
                  <a:close/>
                </a:path>
              </a:pathLst>
            </a:custGeom>
            <a:blipFill>
              <a:blip r:embed="rId3"/>
              <a:stretch>
                <a:fillRect l="-2185" r="-32775"/>
              </a:stretch>
            </a:blipFill>
          </p:spPr>
          <p:txBody>
            <a:bodyPr/>
            <a:lstStyle/>
            <a:p>
              <a:endParaRPr lang="en-US"/>
            </a:p>
          </p:txBody>
        </p:sp>
        <p:sp>
          <p:nvSpPr>
            <p:cNvPr id="8" name="Rectangle 7">
              <a:extLst>
                <a:ext uri="{FF2B5EF4-FFF2-40B4-BE49-F238E27FC236}">
                  <a16:creationId xmlns:a16="http://schemas.microsoft.com/office/drawing/2014/main" id="{191E8303-4788-E582-8098-6836D5690ECD}"/>
                </a:ext>
              </a:extLst>
            </p:cNvPr>
            <p:cNvSpPr/>
            <p:nvPr/>
          </p:nvSpPr>
          <p:spPr>
            <a:xfrm>
              <a:off x="830580" y="1636824"/>
              <a:ext cx="7482840" cy="222651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078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grpSp>
        <p:nvGrpSpPr>
          <p:cNvPr id="6" name="Group 5">
            <a:extLst>
              <a:ext uri="{FF2B5EF4-FFF2-40B4-BE49-F238E27FC236}">
                <a16:creationId xmlns:a16="http://schemas.microsoft.com/office/drawing/2014/main" id="{5CFE42C1-1A86-2041-2AAC-FF1DF9C6F83D}"/>
              </a:ext>
            </a:extLst>
          </p:cNvPr>
          <p:cNvGrpSpPr/>
          <p:nvPr/>
        </p:nvGrpSpPr>
        <p:grpSpPr>
          <a:xfrm>
            <a:off x="2301240" y="1120140"/>
            <a:ext cx="4549140" cy="3596640"/>
            <a:chOff x="2301240" y="1120140"/>
            <a:chExt cx="4549140" cy="3596640"/>
          </a:xfrm>
        </p:grpSpPr>
        <p:sp>
          <p:nvSpPr>
            <p:cNvPr id="4" name="Freeform 2">
              <a:extLst>
                <a:ext uri="{FF2B5EF4-FFF2-40B4-BE49-F238E27FC236}">
                  <a16:creationId xmlns:a16="http://schemas.microsoft.com/office/drawing/2014/main" id="{B9CE5CC9-0E35-858D-7CF7-0908024C3821}"/>
                </a:ext>
              </a:extLst>
            </p:cNvPr>
            <p:cNvSpPr/>
            <p:nvPr/>
          </p:nvSpPr>
          <p:spPr>
            <a:xfrm>
              <a:off x="2303542" y="1135432"/>
              <a:ext cx="4536755" cy="3581348"/>
            </a:xfrm>
            <a:custGeom>
              <a:avLst/>
              <a:gdLst/>
              <a:ahLst/>
              <a:cxnLst/>
              <a:rect l="l" t="t" r="r" b="b"/>
              <a:pathLst>
                <a:path w="3816011" h="3012387">
                  <a:moveTo>
                    <a:pt x="0" y="0"/>
                  </a:moveTo>
                  <a:lnTo>
                    <a:pt x="3816011" y="0"/>
                  </a:lnTo>
                  <a:lnTo>
                    <a:pt x="3816011" y="3012386"/>
                  </a:lnTo>
                  <a:lnTo>
                    <a:pt x="0" y="3012386"/>
                  </a:lnTo>
                  <a:lnTo>
                    <a:pt x="0" y="0"/>
                  </a:lnTo>
                  <a:close/>
                </a:path>
              </a:pathLst>
            </a:custGeom>
            <a:blipFill>
              <a:blip r:embed="rId3"/>
              <a:stretch>
                <a:fillRect/>
              </a:stretch>
            </a:blipFill>
          </p:spPr>
          <p:txBody>
            <a:bodyPr/>
            <a:lstStyle/>
            <a:p>
              <a:endParaRPr lang="en-US"/>
            </a:p>
          </p:txBody>
        </p:sp>
        <p:sp>
          <p:nvSpPr>
            <p:cNvPr id="5" name="Rectangle 4">
              <a:extLst>
                <a:ext uri="{FF2B5EF4-FFF2-40B4-BE49-F238E27FC236}">
                  <a16:creationId xmlns:a16="http://schemas.microsoft.com/office/drawing/2014/main" id="{9B70A9D9-A9CB-2E63-CA19-B71B9DA9D65C}"/>
                </a:ext>
              </a:extLst>
            </p:cNvPr>
            <p:cNvSpPr/>
            <p:nvPr/>
          </p:nvSpPr>
          <p:spPr>
            <a:xfrm>
              <a:off x="2301240" y="1120140"/>
              <a:ext cx="4549140" cy="359664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802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74944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Emotion monitoring: </a:t>
            </a:r>
            <a:r>
              <a:rPr lang="en-US" dirty="0"/>
              <a:t>Assist in monitoring patients' emotional states, particularly for mental health disorders like depression and anxiety.</a:t>
            </a:r>
          </a:p>
          <a:p>
            <a:pPr marL="173736" indent="-173736">
              <a:spcAft>
                <a:spcPts val="800"/>
              </a:spcAft>
              <a:buClr>
                <a:srgbClr val="213163"/>
              </a:buClr>
              <a:buFont typeface="Arial" panose="020B0604020202020204" pitchFamily="34" charset="0"/>
              <a:buChar char="•"/>
            </a:pPr>
            <a:r>
              <a:rPr lang="en-US" b="1" dirty="0"/>
              <a:t>Therapeutic applications: </a:t>
            </a:r>
            <a:r>
              <a:rPr lang="en-US" dirty="0"/>
              <a:t>Use in therapy sessions to track emotional responses and progress.</a:t>
            </a:r>
          </a:p>
          <a:p>
            <a:pPr marL="173736" indent="-173736">
              <a:spcAft>
                <a:spcPts val="800"/>
              </a:spcAft>
              <a:buClr>
                <a:srgbClr val="213163"/>
              </a:buClr>
              <a:buFont typeface="Arial" panose="020B0604020202020204" pitchFamily="34" charset="0"/>
              <a:buChar char="•"/>
            </a:pPr>
            <a:r>
              <a:rPr lang="en-US" b="1" dirty="0"/>
              <a:t>Security: </a:t>
            </a:r>
            <a:r>
              <a:rPr lang="en-US" dirty="0"/>
              <a:t>Age detection for access control and emotion detection for threat assessment.</a:t>
            </a:r>
          </a:p>
          <a:p>
            <a:pPr marL="173736" indent="-173736">
              <a:spcAft>
                <a:spcPts val="800"/>
              </a:spcAft>
              <a:buClr>
                <a:srgbClr val="213163"/>
              </a:buClr>
              <a:buFont typeface="Arial" panose="020B0604020202020204" pitchFamily="34" charset="0"/>
              <a:buChar char="•"/>
            </a:pPr>
            <a:r>
              <a:rPr lang="en-US" b="1" dirty="0"/>
              <a:t>Customer Service: </a:t>
            </a:r>
            <a:r>
              <a:rPr lang="en-US" dirty="0"/>
              <a:t>Improving support by understanding users' emotions during interactions.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demovideo">
            <a:hlinkClick r:id="" action="ppaction://media"/>
            <a:extLst>
              <a:ext uri="{FF2B5EF4-FFF2-40B4-BE49-F238E27FC236}">
                <a16:creationId xmlns:a16="http://schemas.microsoft.com/office/drawing/2014/main" id="{2452E7A5-76EB-1671-EFEA-CA57F86F3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9001" y="897750"/>
            <a:ext cx="4805998" cy="3977378"/>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4314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real-time emotional recognition.</a:t>
            </a:r>
          </a:p>
          <a:p>
            <a:pPr marL="173736" indent="-173736">
              <a:spcAft>
                <a:spcPts val="800"/>
              </a:spcAft>
              <a:buClr>
                <a:srgbClr val="213163"/>
              </a:buClr>
              <a:buFont typeface="Arial" panose="020B0604020202020204" pitchFamily="34" charset="0"/>
              <a:buChar char="•"/>
            </a:pPr>
            <a:r>
              <a:rPr lang="en-US" dirty="0"/>
              <a:t>By considering both facial emotions and age, the system enhances human-computer interaction.</a:t>
            </a:r>
          </a:p>
          <a:p>
            <a:pPr marL="173736" indent="-173736">
              <a:spcAft>
                <a:spcPts val="800"/>
              </a:spcAft>
              <a:buClr>
                <a:srgbClr val="213163"/>
              </a:buClr>
              <a:buFont typeface="Arial" panose="020B0604020202020204" pitchFamily="34" charset="0"/>
              <a:buChar char="•"/>
            </a:pPr>
            <a:r>
              <a:rPr lang="en-US" dirty="0"/>
              <a:t>Leveraging cutting-edge AI/ML techniques and innovative system design, our goal is to create a versatile and efficient system for personalized user experiences across various domains and applications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795363"/>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extLst>
                    <a:ext uri="{A12FA001-AC4F-418D-AE19-62706E023703}">
                      <ahyp:hlinkClr xmlns:ahyp="http://schemas.microsoft.com/office/drawing/2018/hyperlinkcolor" val="tx"/>
                    </a:ext>
                  </a:extLst>
                </a:hlinkClick>
              </a:rPr>
              <a:t>https://www.researchgate.net/publication/339347740_Facial_emotion_recognition_using_convolutional_neural_networks_FERC</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extLst>
                    <a:ext uri="{A12FA001-AC4F-418D-AE19-62706E023703}">
                      <ahyp:hlinkClr xmlns:ahyp="http://schemas.microsoft.com/office/drawing/2018/hyperlinkcolor" val="tx"/>
                    </a:ext>
                  </a:extLst>
                </a:hlinkClick>
              </a:rPr>
              <a:t>https://ieeexplore.ieee.org/document/9825223</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extLst>
                    <a:ext uri="{A12FA001-AC4F-418D-AE19-62706E023703}">
                      <ahyp:hlinkClr xmlns:ahyp="http://schemas.microsoft.com/office/drawing/2018/hyperlinkcolor" val="tx"/>
                    </a:ext>
                  </a:extLst>
                </a:hlinkClick>
              </a:rPr>
              <a:t>http://cs231n.stanford.edu/reports/2016/pdfs/005_Report.pdf</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6">
                  <a:extLst>
                    <a:ext uri="{A12FA001-AC4F-418D-AE19-62706E023703}">
                      <ahyp:hlinkClr xmlns:ahyp="http://schemas.microsoft.com/office/drawing/2018/hyperlinkcolor" val="tx"/>
                    </a:ext>
                  </a:extLst>
                </a:hlinkClick>
              </a:rPr>
              <a:t>https://papers.ssrn.com/sol3/papers.cfm?abstract_id=3833759</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7">
                  <a:extLst>
                    <a:ext uri="{A12FA001-AC4F-418D-AE19-62706E023703}">
                      <ahyp:hlinkClr xmlns:ahyp="http://schemas.microsoft.com/office/drawing/2018/hyperlinkcolor" val="tx"/>
                    </a:ext>
                  </a:extLst>
                </a:hlinkClick>
              </a:rPr>
              <a:t>https://ieeexplore.ieee.org/document/8673352</a:t>
            </a: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00000"/>
                </a:solidFill>
                <a:effectLst/>
              </a:rPr>
              <a:t>A Real-Time Face Emotion Recognition and age detection System. Our project focuses on developing an advanced real-time emotional recognition system using state-of-the-art AI and ML techniques. Leveraging deep learning algorithms, the system aims to detect facial emotions and estimate age groups simultaneously. The goal is to revolutionize various industries by enhancing human-computer interaction and providing personalized user experiences.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82840"/>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dirty="0"/>
              <a:t>Facial emotion recognition in real-time is challenging due to human expression variability. Traditional methods struggle with accuracy, especially considering age as a factor.</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latin typeface="+mj-lt"/>
              </a:rPr>
              <a:t>Develop a system for face emotion and age detection that accurately identifies both the emotions and approximate age of individuals from facial images. This system should be robust, efficient, and capable of processing images in real-time or near real-time.</a:t>
            </a: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 Real-Time Face Emotion Recognition and age detection System.”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5173"/>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Emotion Detection: </a:t>
            </a:r>
            <a:r>
              <a:rPr lang="en-US" i="0" dirty="0">
                <a:solidFill>
                  <a:srgbClr val="000000"/>
                </a:solidFill>
                <a:effectLst/>
              </a:rPr>
              <a:t>Train a deep learning model using a diverse dataset to accurately recognize a range of emotions, including happiness, sadness, anger, surprise, etc.</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Age Estimation Model: </a:t>
            </a:r>
            <a:r>
              <a:rPr lang="en-US" i="0" dirty="0">
                <a:solidFill>
                  <a:srgbClr val="000000"/>
                </a:solidFill>
                <a:effectLst/>
              </a:rPr>
              <a:t>Develop an age estimation model utilizing facial features, wrinkles, and other age-related cues to categorize individuals into specific age ranges.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Real-time Processing Optimization: </a:t>
            </a:r>
            <a:r>
              <a:rPr lang="en-US" i="0" dirty="0">
                <a:solidFill>
                  <a:srgbClr val="000000"/>
                </a:solidFill>
                <a:effectLst/>
              </a:rPr>
              <a:t>Optimize the solution for real-time processing, minimizing latency while maintaining high accuracy in emotion and age detection.</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Robustness to Variability: </a:t>
            </a:r>
            <a:r>
              <a:rPr lang="en-US" i="0" dirty="0">
                <a:solidFill>
                  <a:srgbClr val="000000"/>
                </a:solidFill>
                <a:effectLst/>
              </a:rPr>
              <a:t>Enhance the system's robustness to variations in lighting conditions, image quality, and camera angles.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User Interface Integration: </a:t>
            </a:r>
            <a:r>
              <a:rPr lang="en-US" i="0" dirty="0">
                <a:solidFill>
                  <a:srgbClr val="000000"/>
                </a:solidFill>
                <a:effectLst/>
              </a:rPr>
              <a:t>Develop a user-friendly interface for seamless interaction with the system.</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Scalability and Adaptability: </a:t>
            </a:r>
            <a:r>
              <a:rPr lang="en-US" i="0" dirty="0">
                <a:solidFill>
                  <a:srgbClr val="000000"/>
                </a:solidFill>
                <a:effectLst/>
              </a:rPr>
              <a:t>Design the system to be scalable and adaptable to different hardware configurations for broader applicability.</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74944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The project involves utilization of Convolutional Neural Networks (CNNs) for facial emotion age recognition. </a:t>
            </a:r>
          </a:p>
          <a:p>
            <a:pPr marL="173736" indent="-173736">
              <a:spcAft>
                <a:spcPts val="800"/>
              </a:spcAft>
              <a:buClr>
                <a:srgbClr val="213163"/>
              </a:buClr>
              <a:buFont typeface="Arial" panose="020B0604020202020204" pitchFamily="34" charset="0"/>
              <a:buChar char="•"/>
            </a:pPr>
            <a:r>
              <a:rPr lang="en-US" dirty="0"/>
              <a:t>Integration of pre-trained age detection models based on CNN architectures.</a:t>
            </a:r>
          </a:p>
          <a:p>
            <a:pPr marL="173736" indent="-173736">
              <a:spcAft>
                <a:spcPts val="800"/>
              </a:spcAft>
              <a:buClr>
                <a:srgbClr val="213163"/>
              </a:buClr>
              <a:buFont typeface="Arial" panose="020B0604020202020204" pitchFamily="34" charset="0"/>
              <a:buChar char="•"/>
            </a:pPr>
            <a:r>
              <a:rPr lang="en-US" dirty="0"/>
              <a:t>Implementation of efficient data preprocessing techniques for enhanced performance.</a:t>
            </a:r>
          </a:p>
          <a:p>
            <a:pPr marL="173736" indent="-173736">
              <a:spcAft>
                <a:spcPts val="800"/>
              </a:spcAft>
              <a:buClr>
                <a:srgbClr val="213163"/>
              </a:buClr>
              <a:buFont typeface="Arial" panose="020B0604020202020204" pitchFamily="34" charset="0"/>
              <a:buChar char="•"/>
            </a:pPr>
            <a:r>
              <a:rPr lang="en-US" dirty="0"/>
              <a:t>Deployment of optimized model architectures for real-time processing on resource-constrained devices.</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519</TotalTime>
  <Words>765</Words>
  <Application>Microsoft Office PowerPoint</Application>
  <PresentationFormat>On-screen Show (16:9)</PresentationFormat>
  <Paragraphs>91</Paragraphs>
  <Slides>18</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IBM Plex Sans</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Bharti Verma</cp:lastModifiedBy>
  <cp:revision>160</cp:revision>
  <dcterms:modified xsi:type="dcterms:W3CDTF">2024-04-01T13:07:19Z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